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  <p:sldMasterId id="2147483974" r:id="rId2"/>
    <p:sldMasterId id="2147483986" r:id="rId3"/>
  </p:sldMasterIdLst>
  <p:notesMasterIdLst>
    <p:notesMasterId r:id="rId26"/>
  </p:notesMasterIdLst>
  <p:handoutMasterIdLst>
    <p:handoutMasterId r:id="rId27"/>
  </p:handoutMasterIdLst>
  <p:sldIdLst>
    <p:sldId id="258" r:id="rId4"/>
    <p:sldId id="265" r:id="rId5"/>
    <p:sldId id="272" r:id="rId6"/>
    <p:sldId id="273" r:id="rId7"/>
    <p:sldId id="271" r:id="rId8"/>
    <p:sldId id="274" r:id="rId9"/>
    <p:sldId id="275" r:id="rId10"/>
    <p:sldId id="276" r:id="rId11"/>
    <p:sldId id="278" r:id="rId12"/>
    <p:sldId id="283" r:id="rId13"/>
    <p:sldId id="287" r:id="rId14"/>
    <p:sldId id="299" r:id="rId15"/>
    <p:sldId id="295" r:id="rId16"/>
    <p:sldId id="292" r:id="rId17"/>
    <p:sldId id="281" r:id="rId18"/>
    <p:sldId id="298" r:id="rId19"/>
    <p:sldId id="297" r:id="rId20"/>
    <p:sldId id="300" r:id="rId21"/>
    <p:sldId id="288" r:id="rId22"/>
    <p:sldId id="289" r:id="rId23"/>
    <p:sldId id="284" r:id="rId24"/>
    <p:sldId id="280" r:id="rId25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200" b="1" kern="1200">
        <a:solidFill>
          <a:srgbClr val="0C2A8C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1" d="100"/>
          <a:sy n="111" d="100"/>
        </p:scale>
        <p:origin x="-85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>
              <a:defRPr b="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1841A25-45D1-45C5-A38A-8ADD475BC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365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29" tIns="46514" rIns="93029" bIns="46514" numCol="1" anchor="b" anchorCtr="0" compatLnSpc="1">
            <a:prstTxWarp prst="textNoShape">
              <a:avLst/>
            </a:prstTxWarp>
          </a:bodyPr>
          <a:lstStyle>
            <a:lvl1pPr algn="r" defTabSz="930275">
              <a:defRPr b="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CF33E2A-FD67-497A-AFDC-5982B8584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774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0275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92F9009-E443-4395-9C34-B3DE4C97BFED}" type="slidenum">
              <a:rPr lang="en-US" b="0" smtClean="0">
                <a:solidFill>
                  <a:schemeClr val="tx1"/>
                </a:solidFill>
              </a:rPr>
              <a:pPr eaLnBrk="1" hangingPunct="1"/>
              <a:t>1</a:t>
            </a:fld>
            <a:endParaRPr lang="en-US" b="0" smtClean="0">
              <a:solidFill>
                <a:schemeClr val="tx1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0788" y="687388"/>
            <a:ext cx="4621212" cy="34655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838" y="4260850"/>
            <a:ext cx="5129212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65363" y="8819515"/>
            <a:ext cx="3032337" cy="4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marL="755877" indent="-290722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marL="1162888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marL="1628043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marL="2093199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58354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3023509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88665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953820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F04FAC4-0E47-40E5-9DE7-8E3C48932671}" type="slidenum">
              <a:rPr lang="en-US" sz="1200">
                <a:solidFill>
                  <a:schemeClr val="tx1"/>
                </a:solidFill>
              </a:rPr>
              <a:pPr eaLnBrk="1" hangingPunct="1"/>
              <a:t>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4819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04850"/>
            <a:ext cx="4641850" cy="3481388"/>
          </a:xfrm>
          <a:ln/>
        </p:spPr>
      </p:sp>
      <p:sp>
        <p:nvSpPr>
          <p:cNvPr id="8196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99770" y="4406534"/>
            <a:ext cx="5601400" cy="4098690"/>
          </a:xfrm>
          <a:noFill/>
        </p:spPr>
        <p:txBody>
          <a:bodyPr wrap="none" anchor="ctr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65363" y="8819515"/>
            <a:ext cx="3032337" cy="4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marL="755877" indent="-290722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marL="1162888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marL="1628043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marL="2093199" indent="-232578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58354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3023509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88665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953820" indent="-232578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8CF1BE21-D6B5-4FE1-BCFD-5A9E4201D104}" type="slidenum">
              <a:rPr lang="en-US" sz="1200">
                <a:solidFill>
                  <a:schemeClr val="tx1"/>
                </a:solidFill>
              </a:rPr>
              <a:pPr eaLnBrk="1" hangingPunct="1"/>
              <a:t>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HYDRA = Hyper-spectral data research application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41B23-8365-4784-BF56-69C1F2E1E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DB8D-C589-4F0C-A9F7-A7907D5D3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5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4699-95D0-4C17-93A3-7280B8176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7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2013 EUMETSAT Meteorological Satellite Conference</a:t>
            </a:r>
          </a:p>
          <a:p>
            <a:r>
              <a:rPr lang="en-US" dirty="0" smtClean="0"/>
              <a:t>16-20 September 2013, Vienna, Austria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41B23-8365-4784-BF56-69C1F2E1E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4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2013 EUMETSAT Meteorological Satellite Conference</a:t>
            </a:r>
          </a:p>
          <a:p>
            <a:r>
              <a:rPr lang="en-US" dirty="0" smtClean="0"/>
              <a:t>16-20 September 2013, Vienna, Austria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91AAF-0638-4E0F-8A0C-D0B32100B3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9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2013 EUMETSAT Meteorological Satellite Conference</a:t>
            </a:r>
          </a:p>
          <a:p>
            <a:r>
              <a:rPr lang="en-US" dirty="0" smtClean="0"/>
              <a:t>16-20 September 2013, Vienna, Austria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79074-479D-49B6-976F-F4F2A98331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D264A-A836-4D9C-B736-D67D83FF2F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2013 EUMETSAT Meteorological Satellite Conference</a:t>
            </a:r>
          </a:p>
          <a:p>
            <a:r>
              <a:rPr lang="en-US" dirty="0" smtClean="0"/>
              <a:t>16-20 September 2013, Vienna, Austria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D43C0-D974-4C93-AE2E-36655FC7B0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C52C4-2238-4644-8666-0BC9BF811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7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DBDC6-FF01-4964-AC72-8D474D95BC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6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C5272-6D44-45FA-B5C2-D271C6481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93FAB-E8A8-4A05-AC3D-9247C68A35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5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DDB8D-C589-4F0C-A9F7-A7907D5D3A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5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A4699-95D0-4C17-93A3-7280B81768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21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DB951-9C2C-42AE-8505-C3667AB997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07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D5F04-B8B2-4AA3-8496-B29B8DE21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90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250D5-86F8-4ED5-8A43-B7DB2580C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6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06B17-12E7-48BD-9159-102EF81E46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3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7D49C-ED7F-44F4-97A2-D2C977CD80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77F1B-E5AC-4AE0-9CEC-4F18F9D43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38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304EA-FDFB-444B-9D9E-7EF8DD26F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91AAF-0638-4E0F-8A0C-D0B32100B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57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A4651-FF1B-49CC-914D-B7064610E1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6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0A181-8869-445A-9777-9E808A2720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13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2D240-DA65-4658-8171-FA80BF1C98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76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E201C-2231-4C3E-8758-7F82B0C7AB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636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0A4E-927C-4D39-BB6D-D4E8ED0447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37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905AE-5252-45E2-824B-48CB8ACF83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40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82296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E2356-576E-4207-A0AD-B67187DF71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85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22098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3434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&lt;Review Date&gt;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&lt;Project&gt; Critical Design Review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1BD88-C320-4CD8-85A7-901FC755F1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7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79074-479D-49B6-976F-F4F2A9833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9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D264A-A836-4D9C-B736-D67D83FF2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7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D43C0-D974-4C93-AE2E-36655FC7B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9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52C4-2238-4644-8666-0BC9BF811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07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95400" y="6356350"/>
            <a:ext cx="655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92</a:t>
            </a:r>
            <a:r>
              <a:rPr lang="en-US" baseline="30000"/>
              <a:t>nd</a:t>
            </a:r>
            <a:r>
              <a:rPr lang="en-US"/>
              <a:t> AMS General Conference, Satellite Meteorology Conference</a:t>
            </a:r>
          </a:p>
          <a:p>
            <a:pPr>
              <a:defRPr/>
            </a:pPr>
            <a:r>
              <a:rPr lang="en-US"/>
              <a:t>January 23-27, New Orleans, 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DBDC6-FF01-4964-AC72-8D474D95B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3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93FAB-E8A8-4A05-AC3D-9247C68A3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95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solidFill>
                  <a:srgbClr val="898989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04FAFFC-2741-403B-85D7-B1723FE32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 descr="166_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0092" y="0"/>
            <a:ext cx="40390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OES-R_logo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914400" cy="583250"/>
          </a:xfrm>
          <a:prstGeom prst="rect">
            <a:avLst/>
          </a:prstGeom>
        </p:spPr>
      </p:pic>
      <p:pic>
        <p:nvPicPr>
          <p:cNvPr id="9" name="Picture 8" descr="NASA_Logo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703" y="139225"/>
            <a:ext cx="542204" cy="457200"/>
          </a:xfrm>
          <a:prstGeom prst="rect">
            <a:avLst/>
          </a:prstGeom>
        </p:spPr>
      </p:pic>
      <p:pic>
        <p:nvPicPr>
          <p:cNvPr id="10" name="Picture 9" descr="NOAA_logo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102" y="139225"/>
            <a:ext cx="456236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400" b="1" i="1" kern="1200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953735"/>
          </a:solidFill>
          <a:latin typeface="Arial" pitchFamily="34" charset="0"/>
          <a:ea typeface="ＭＳ Ｐゴシック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288EB-EC1A-4807-9B60-21C0CC7C4E9D}" type="datetimeFigureOut">
              <a:rPr lang="en-US" smtClean="0"/>
              <a:t>2013-09-12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2013 EUMETSAT Meteorological Satellite Conference</a:t>
            </a:r>
          </a:p>
          <a:p>
            <a:r>
              <a:rPr lang="en-US" dirty="0" smtClean="0"/>
              <a:t>16-20 September 2013, Vienna, Austria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4FAFFC-2741-403B-85D7-B1723FE322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66700"/>
            <a:ext cx="6700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66700"/>
            <a:ext cx="45494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22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i="1" kern="1200">
          <a:solidFill>
            <a:srgbClr val="E5F20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3" descr="goesr_iosspdt_template1"/>
          <p:cNvPicPr>
            <a:picLocks noChangeAspect="1" noChangeArrowheads="1"/>
          </p:cNvPicPr>
          <p:nvPr/>
        </p:nvPicPr>
        <p:blipFill>
          <a:blip r:embed="rId17" cstate="print">
            <a:lum bright="-30000" contrast="-36000"/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Times New Roman" pitchFamily="18" charset="0"/>
              </a:rPr>
              <a:t>&lt;Review Date&gt;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Times New Roman" pitchFamily="18" charset="0"/>
              </a:rPr>
              <a:t>&lt;Project&gt; Critical Design Review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15C893-5AD7-4DFA-853A-6EF6791275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063DE8">
                  <a:gamma/>
                  <a:tint val="70196"/>
                  <a:invGamma/>
                </a:srgbClr>
              </a:gs>
              <a:gs pos="100000">
                <a:srgbClr val="063DE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32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322" name="Picture 39" descr="NOAA-NESDI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70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000">
          <a:solidFill>
            <a:srgbClr val="F8F8F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8600" y="2438400"/>
            <a:ext cx="8534400" cy="1447800"/>
          </a:xfrm>
        </p:spPr>
        <p:txBody>
          <a:bodyPr>
            <a:normAutofit fontScale="90000"/>
          </a:bodyPr>
          <a:lstStyle/>
          <a:p>
            <a:r>
              <a:rPr lang="en-US" sz="3200" dirty="0" err="1"/>
              <a:t>McIDAS</a:t>
            </a:r>
            <a:r>
              <a:rPr lang="en-US" sz="3200" dirty="0"/>
              <a:t>-V, visualization and data analysis for Suomi National Polar-orbiting </a:t>
            </a:r>
            <a:r>
              <a:rPr lang="en-US" sz="3200" dirty="0" smtClean="0"/>
              <a:t>Partnership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ea typeface="ＭＳ Ｐゴシック" charset="-128"/>
              <a:cs typeface="Arial" pitchFamily="34" charset="0"/>
            </a:endParaRPr>
          </a:p>
        </p:txBody>
      </p:sp>
      <p:sp>
        <p:nvSpPr>
          <p:cNvPr id="1331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077200" cy="22860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7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William Straka III</a:t>
            </a:r>
            <a:r>
              <a:rPr lang="en-US" b="1" baseline="30000" dirty="0" smtClean="0">
                <a:solidFill>
                  <a:schemeClr val="accent2"/>
                </a:solidFill>
              </a:rPr>
              <a:t>1</a:t>
            </a:r>
            <a:endParaRPr lang="en-US" b="1" dirty="0" smtClean="0">
              <a:solidFill>
                <a:schemeClr val="accent2"/>
              </a:solidFill>
            </a:endParaRPr>
          </a:p>
          <a:p>
            <a:pPr>
              <a:lnSpc>
                <a:spcPct val="70000"/>
              </a:lnSpc>
            </a:pPr>
            <a:endParaRPr lang="en-US" b="1" dirty="0" smtClean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Tommy Jasmin</a:t>
            </a:r>
            <a:r>
              <a:rPr lang="en-US" b="1" baseline="30000" dirty="0" smtClean="0">
                <a:solidFill>
                  <a:schemeClr val="accent2"/>
                </a:solidFill>
              </a:rPr>
              <a:t>1</a:t>
            </a:r>
            <a:r>
              <a:rPr lang="en-US" b="1" dirty="0">
                <a:solidFill>
                  <a:schemeClr val="accent2"/>
                </a:solidFill>
              </a:rPr>
              <a:t>, Dan Lindsey</a:t>
            </a:r>
            <a:r>
              <a:rPr lang="en-US" b="1" baseline="30000" dirty="0">
                <a:solidFill>
                  <a:schemeClr val="accent2"/>
                </a:solidFill>
              </a:rPr>
              <a:t>2</a:t>
            </a:r>
            <a:r>
              <a:rPr lang="en-US" b="1" dirty="0">
                <a:solidFill>
                  <a:schemeClr val="accent2"/>
                </a:solidFill>
              </a:rPr>
              <a:t>, Steve Miller</a:t>
            </a:r>
            <a:r>
              <a:rPr lang="en-US" b="1" baseline="30000" dirty="0">
                <a:solidFill>
                  <a:schemeClr val="accent2"/>
                </a:solidFill>
              </a:rPr>
              <a:t>3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smtClean="0">
                <a:solidFill>
                  <a:schemeClr val="accent2"/>
                </a:solidFill>
              </a:rPr>
              <a:t>Thomas </a:t>
            </a:r>
            <a:r>
              <a:rPr lang="en-US" b="1" dirty="0">
                <a:solidFill>
                  <a:schemeClr val="accent2"/>
                </a:solidFill>
              </a:rPr>
              <a:t>Rink</a:t>
            </a:r>
            <a:r>
              <a:rPr lang="en-US" b="1" baseline="30000" dirty="0">
                <a:solidFill>
                  <a:schemeClr val="accent2"/>
                </a:solidFill>
              </a:rPr>
              <a:t>1</a:t>
            </a:r>
            <a:r>
              <a:rPr lang="en-US" b="1" dirty="0">
                <a:solidFill>
                  <a:schemeClr val="accent2"/>
                </a:solidFill>
              </a:rPr>
              <a:t>, </a:t>
            </a:r>
            <a:r>
              <a:rPr lang="en-US" b="1" dirty="0" smtClean="0">
                <a:solidFill>
                  <a:schemeClr val="accent2"/>
                </a:solidFill>
              </a:rPr>
              <a:t>Don Hillger</a:t>
            </a:r>
            <a:r>
              <a:rPr lang="en-US" b="1" baseline="30000" dirty="0" smtClean="0">
                <a:solidFill>
                  <a:schemeClr val="accent2"/>
                </a:solidFill>
              </a:rPr>
              <a:t>2</a:t>
            </a:r>
            <a:endParaRPr lang="en-US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en-US" sz="2100" b="1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endParaRPr lang="en-US" sz="2100" b="1" dirty="0" smtClean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b="1" baseline="30000" dirty="0">
                <a:solidFill>
                  <a:schemeClr val="accent2"/>
                </a:solidFill>
              </a:rPr>
              <a:t>1</a:t>
            </a:r>
            <a:r>
              <a:rPr lang="en-US" sz="2100" b="1" dirty="0">
                <a:solidFill>
                  <a:schemeClr val="accent2"/>
                </a:solidFill>
              </a:rPr>
              <a:t>Cooperative Institute for Meteorological Satellite Studies, Space Science and Engineering Center, University of </a:t>
            </a:r>
            <a:r>
              <a:rPr lang="en-US" sz="2100" b="1" dirty="0" smtClean="0">
                <a:solidFill>
                  <a:schemeClr val="accent2"/>
                </a:solidFill>
              </a:rPr>
              <a:t>Wisconsin-Madison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b="1" baseline="30000" dirty="0" smtClean="0">
                <a:solidFill>
                  <a:schemeClr val="accent2"/>
                </a:solidFill>
              </a:rPr>
              <a:t>2</a:t>
            </a:r>
            <a:r>
              <a:rPr lang="en-US" sz="2100" b="1" dirty="0" smtClean="0">
                <a:solidFill>
                  <a:schemeClr val="accent2"/>
                </a:solidFill>
              </a:rPr>
              <a:t>NOAA</a:t>
            </a:r>
            <a:r>
              <a:rPr lang="en-US" sz="2100" b="1" dirty="0">
                <a:solidFill>
                  <a:schemeClr val="accent2"/>
                </a:solidFill>
              </a:rPr>
              <a:t>, </a:t>
            </a:r>
            <a:r>
              <a:rPr lang="en-US" sz="2100" b="1" dirty="0" smtClean="0">
                <a:solidFill>
                  <a:schemeClr val="accent2"/>
                </a:solidFill>
              </a:rPr>
              <a:t>RAMMB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 b="1" baseline="30000" dirty="0" smtClean="0">
                <a:solidFill>
                  <a:schemeClr val="accent2"/>
                </a:solidFill>
              </a:rPr>
              <a:t>3</a:t>
            </a:r>
            <a:r>
              <a:rPr lang="en-US" sz="2100" b="1" dirty="0" smtClean="0">
                <a:solidFill>
                  <a:schemeClr val="accent2"/>
                </a:solidFill>
              </a:rPr>
              <a:t>Cooperative </a:t>
            </a:r>
            <a:r>
              <a:rPr lang="en-US" sz="2100" b="1" dirty="0">
                <a:solidFill>
                  <a:schemeClr val="accent2"/>
                </a:solidFill>
              </a:rPr>
              <a:t>Institute for Research in the Atmosphere, Colorado State </a:t>
            </a:r>
            <a:r>
              <a:rPr lang="en-US" sz="2100" b="1" dirty="0" smtClean="0">
                <a:solidFill>
                  <a:schemeClr val="accent2"/>
                </a:solidFill>
              </a:rPr>
              <a:t>University</a:t>
            </a:r>
            <a:endParaRPr lang="en-US" sz="2100" b="1" dirty="0">
              <a:solidFill>
                <a:schemeClr val="accent2"/>
              </a:solidFill>
            </a:endParaRPr>
          </a:p>
        </p:txBody>
      </p:sp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912AB9D0-B194-44D3-AC8C-5B23D9A36AB5}" type="slidenum">
              <a:rPr lang="en-US" smtClean="0">
                <a:solidFill>
                  <a:srgbClr val="898989"/>
                </a:solidFill>
              </a:rPr>
              <a:pPr/>
              <a:t>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3317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</a:t>
            </a:fld>
            <a:endParaRPr 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WCS\VIIRS AWIPS\Volcano_VIIRS\NZ_Volcano\I05_08062012_1253_Tongariro_label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Tongariro</a:t>
            </a:r>
            <a:r>
              <a:rPr lang="en-US" dirty="0"/>
              <a:t> (New Zealand)</a:t>
            </a:r>
            <a:br>
              <a:rPr lang="en-US" dirty="0"/>
            </a:br>
            <a:r>
              <a:rPr lang="en-US" dirty="0" smtClean="0"/>
              <a:t>August 6, 2012 </a:t>
            </a:r>
            <a:r>
              <a:rPr lang="en-US" dirty="0"/>
              <a:t>– 1252Z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6" name="Picture 2" descr="D:\WCS\VIIRS AWIPS\Volcano_VIIRS\NZ_Volcano\DNB_08062012_1253_Tongariro_labe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4601165" y="4044092"/>
            <a:ext cx="304800" cy="28336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62965" y="4188954"/>
            <a:ext cx="1325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Ash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6432541"/>
            <a:ext cx="6553200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NASA Image </a:t>
            </a:r>
            <a:r>
              <a:rPr lang="en-US" dirty="0">
                <a:solidFill>
                  <a:schemeClr val="accent2"/>
                </a:solidFill>
              </a:rPr>
              <a:t>of the Day 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dirty="0">
                <a:solidFill>
                  <a:schemeClr val="accent2"/>
                </a:solidFill>
              </a:rPr>
              <a:t>http://earthobservatory.nasa.gov/NaturalHazards/view.php?id=78791</a:t>
            </a:r>
          </a:p>
        </p:txBody>
      </p:sp>
      <p:sp>
        <p:nvSpPr>
          <p:cNvPr id="9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10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9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(11, 3.9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Arial" charset="0"/>
              </a:rPr>
              <a:t>m and DNB)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0733Z, July 15, 2012</a:t>
            </a:r>
          </a:p>
        </p:txBody>
      </p:sp>
      <p:pic>
        <p:nvPicPr>
          <p:cNvPr id="2" name="Picture 2" descr="D:\WCS\VIIRS AWIPS\aurora_Jul14_16_2012\I05_07152012_07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2" y="1598608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WCS\VIIRS AWIPS\aurora_Jul14_16_2012\I04_07152012_07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1600200"/>
            <a:ext cx="674507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WCS\VIIRS AWIPS\aurora_Jul14_16_2012\DNB_07152012_07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2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038600" y="3585607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FF6600"/>
                </a:solidFill>
              </a:rPr>
              <a:t>Aurora</a:t>
            </a:r>
            <a:endParaRPr lang="en-US" sz="1000" dirty="0">
              <a:solidFill>
                <a:srgbClr val="FF6600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133600" y="3155722"/>
            <a:ext cx="1066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Winnipeg</a:t>
            </a:r>
            <a:endParaRPr lang="en-US" sz="8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971800" y="2219803"/>
            <a:ext cx="592360" cy="28411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259360" y="2219803"/>
            <a:ext cx="304800" cy="3048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11429" y="2083230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FFC000"/>
                </a:solidFill>
              </a:rPr>
              <a:t>Fires</a:t>
            </a:r>
            <a:endParaRPr lang="en-US" sz="1000" dirty="0">
              <a:solidFill>
                <a:srgbClr val="FFC000"/>
              </a:solidFill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419600" y="5195416"/>
            <a:ext cx="1066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Chicago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11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23948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beans\users$\wstraka\Data\Desktop\Conferences\EUMETSAT2013\DNB_09042013_0917_stray_light_uncorrec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wstraka\Data\Desktop\Conferences\EUMETSAT2013\DNB_09042013_0917_stray_light_correct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Channel Differencing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DNB Stray light example</a:t>
            </a:r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  <p:pic>
        <p:nvPicPr>
          <p:cNvPr id="1026" name="Picture 2" descr="\\beans\users$\wstraka\Data\Desktop\Conferences\EUMETSAT2013\DNB_09042013_0917_stray_light_differe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332" y="1414316"/>
            <a:ext cx="6766686" cy="46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8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SDR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Ancillary data </a:t>
            </a:r>
          </a:p>
        </p:txBody>
      </p:sp>
      <p:sp>
        <p:nvSpPr>
          <p:cNvPr id="14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13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6" name="Picture 5" descr="Screen shot 2013-05-04 at 2.24.36 PM.pn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270000"/>
            <a:ext cx="7388225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Screen shot 2013-05-04 at 1.3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t="13741" r="50189" b="42137"/>
          <a:stretch>
            <a:fillRect/>
          </a:stretch>
        </p:blipFill>
        <p:spPr bwMode="auto">
          <a:xfrm>
            <a:off x="5514975" y="2925763"/>
            <a:ext cx="3140075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5473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Visible Infrared Imaging Radiometer </a:t>
            </a:r>
            <a:r>
              <a:rPr lang="en-US" dirty="0" smtClean="0"/>
              <a:t>Suite (VIIRS) EDR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a series </a:t>
            </a:r>
            <a:r>
              <a:rPr lang="en-US" dirty="0"/>
              <a:t>of </a:t>
            </a:r>
            <a:r>
              <a:rPr lang="en-US" dirty="0" smtClean="0"/>
              <a:t>20 Environmental </a:t>
            </a:r>
            <a:r>
              <a:rPr lang="en-US" dirty="0"/>
              <a:t>Data Records (EDRs</a:t>
            </a:r>
            <a:r>
              <a:rPr lang="en-US" dirty="0" smtClean="0"/>
              <a:t>) produced from VIIRS</a:t>
            </a:r>
          </a:p>
          <a:p>
            <a:r>
              <a:rPr lang="en-US" dirty="0" err="1" smtClean="0"/>
              <a:t>McIDAS</a:t>
            </a:r>
            <a:r>
              <a:rPr lang="en-US" dirty="0" smtClean="0"/>
              <a:t>-V has been able to </a:t>
            </a:r>
            <a:r>
              <a:rPr lang="en-US" dirty="0" err="1" smtClean="0"/>
              <a:t>sucessfully</a:t>
            </a:r>
            <a:r>
              <a:rPr lang="en-US" dirty="0" smtClean="0"/>
              <a:t> ingest all but the </a:t>
            </a:r>
            <a:r>
              <a:rPr lang="en-US" dirty="0"/>
              <a:t>I</a:t>
            </a:r>
            <a:r>
              <a:rPr lang="en-US" dirty="0" smtClean="0"/>
              <a:t>magery EDRs</a:t>
            </a:r>
          </a:p>
          <a:p>
            <a:pPr lvl="1"/>
            <a:r>
              <a:rPr lang="en-US" dirty="0" smtClean="0"/>
              <a:t>Imagery EDRs are expected to work by end of 2013</a:t>
            </a:r>
          </a:p>
          <a:p>
            <a:r>
              <a:rPr lang="en-US" dirty="0" err="1" smtClean="0"/>
              <a:t>McIDAS</a:t>
            </a:r>
            <a:r>
              <a:rPr lang="en-US" dirty="0" smtClean="0"/>
              <a:t>-V can unpack and display bit level data.</a:t>
            </a:r>
          </a:p>
          <a:p>
            <a:pPr lvl="1"/>
            <a:r>
              <a:rPr lang="en-US" dirty="0" smtClean="0"/>
              <a:t>Ex. Displaying cloud mask test results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14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14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0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straka\Desktop\Lake Victoria\SST_Images\DNB_0929_2233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1600200"/>
            <a:ext cx="674507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DNB, Surface temperature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2236Z, 09/29/2012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276600" y="3048000"/>
            <a:ext cx="106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FF6600"/>
                </a:solidFill>
              </a:rPr>
              <a:t>Fog</a:t>
            </a:r>
            <a:endParaRPr lang="en-US" sz="1000" dirty="0">
              <a:solidFill>
                <a:srgbClr val="FF6600"/>
              </a:solidFill>
            </a:endParaRPr>
          </a:p>
        </p:txBody>
      </p:sp>
      <p:cxnSp>
        <p:nvCxnSpPr>
          <p:cNvPr id="18" name="Straight Arrow Connector 17"/>
          <p:cNvCxnSpPr>
            <a:stCxn id="14342" idx="2"/>
          </p:cNvCxnSpPr>
          <p:nvPr/>
        </p:nvCxnSpPr>
        <p:spPr>
          <a:xfrm flipH="1">
            <a:off x="3609477" y="3294221"/>
            <a:ext cx="200523" cy="33998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4502506" y="1635863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Kampala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334000" y="5302478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err="1">
                <a:solidFill>
                  <a:schemeClr val="bg1"/>
                </a:solidFill>
              </a:rPr>
              <a:t>Mwanza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5181600" y="3634208"/>
            <a:ext cx="152400" cy="13507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1447800" y="6400800"/>
            <a:ext cx="152400" cy="13507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1470963" y="6360616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tx1"/>
                </a:solidFill>
              </a:rPr>
              <a:t>Lake Victoria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263985" y="4327639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Kigali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828800" y="2514600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Lake Albert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15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3" name="Picture 2" descr="C:\Users\wstraka\Desktop\Lake Victoria\SST_Images\SST_0929_2233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2" y="16002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94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EDR Variable 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 descr="Screen shot 2013-05-04 at 1.0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2748" r="3098" b="6412"/>
          <a:stretch>
            <a:fillRect/>
          </a:stretch>
        </p:blipFill>
        <p:spPr bwMode="auto">
          <a:xfrm>
            <a:off x="828675" y="1103313"/>
            <a:ext cx="7594600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EDR </a:t>
            </a:r>
            <a:r>
              <a:rPr lang="en-US" dirty="0" smtClean="0"/>
              <a:t>Data Probe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5" descr="CloudMas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2" y="1065213"/>
            <a:ext cx="654208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loudMaskRead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411788"/>
            <a:ext cx="850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5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Imagery EDRs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26" name="Picture 2" descr="\\beans\users$\wstraka\Data\Desktop\Conferences\EUMETSAT2013\NCC screensh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43" y="1371600"/>
            <a:ext cx="6740314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beans\users$\wstraka\Data\Desktop\Conferences\EUMETSAT2013\NCC_09082013_0116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43" y="1371600"/>
            <a:ext cx="6740314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8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McIDAS</a:t>
            </a:r>
            <a:r>
              <a:rPr lang="en-US" dirty="0" smtClean="0"/>
              <a:t>-V is a free, open source tool which can be used to evaluate data from various instruments on Suomi NPP, assuming the data is in the IDPS/CLASS NPP format</a:t>
            </a:r>
          </a:p>
          <a:p>
            <a:pPr lvl="1"/>
            <a:r>
              <a:rPr lang="en-US" dirty="0" smtClean="0"/>
              <a:t>Allows for </a:t>
            </a:r>
            <a:r>
              <a:rPr lang="en-US" dirty="0" err="1" smtClean="0"/>
              <a:t>intercomparison</a:t>
            </a:r>
            <a:r>
              <a:rPr lang="en-US" dirty="0" smtClean="0"/>
              <a:t> with other sensors and satellites as well as exploration of </a:t>
            </a:r>
            <a:r>
              <a:rPr lang="en-US" dirty="0" err="1" smtClean="0"/>
              <a:t>geolocation</a:t>
            </a:r>
            <a:r>
              <a:rPr lang="en-US" dirty="0" smtClean="0"/>
              <a:t> and bit flags</a:t>
            </a:r>
          </a:p>
          <a:p>
            <a:r>
              <a:rPr lang="en-US" dirty="0" smtClean="0"/>
              <a:t>It can be used to easily make images and animations for presentations</a:t>
            </a:r>
          </a:p>
          <a:p>
            <a:r>
              <a:rPr lang="en-US" dirty="0" smtClean="0"/>
              <a:t>Improvements continue including adding VIIRS intermediate products</a:t>
            </a:r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19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19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Overview </a:t>
            </a:r>
            <a:r>
              <a:rPr lang="en-US" dirty="0"/>
              <a:t>of </a:t>
            </a:r>
            <a:r>
              <a:rPr lang="en-US" dirty="0" err="1" smtClean="0"/>
              <a:t>McIDAS</a:t>
            </a:r>
            <a:r>
              <a:rPr lang="en-US" dirty="0" smtClean="0"/>
              <a:t>-V</a:t>
            </a:r>
          </a:p>
          <a:p>
            <a:pPr>
              <a:defRPr/>
            </a:pPr>
            <a:r>
              <a:rPr lang="en-US" dirty="0" smtClean="0"/>
              <a:t>Overview </a:t>
            </a:r>
            <a:r>
              <a:rPr lang="en-US" dirty="0"/>
              <a:t>of Suomi </a:t>
            </a:r>
            <a:r>
              <a:rPr lang="en-US" dirty="0" smtClean="0"/>
              <a:t>NPP</a:t>
            </a:r>
          </a:p>
          <a:p>
            <a:pPr>
              <a:defRPr/>
            </a:pPr>
            <a:r>
              <a:rPr lang="en-US" dirty="0" smtClean="0"/>
              <a:t>Examples</a:t>
            </a:r>
          </a:p>
          <a:p>
            <a:pPr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232869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20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20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495800" y="4204156"/>
            <a:ext cx="1066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Austin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743200" y="5155096"/>
            <a:ext cx="1066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San Antonio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\\beans\users$\wstraka\Data\Desktop\Conferences\EUMETSAT2013\DNB_09082013_0116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75472"/>
            <a:ext cx="6740314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68" y="2286000"/>
            <a:ext cx="3204464" cy="257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648200" y="4038600"/>
            <a:ext cx="1371600" cy="273278"/>
          </a:xfrm>
          <a:prstGeom prst="straightConnector1">
            <a:avLst/>
          </a:prstGeom>
          <a:ln w="476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eans\users$\wstraka\Data\Desktop\Conferences\AMS2013\I05_0606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1612605"/>
            <a:ext cx="674507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beans\users$\wstraka\Data\Desktop\Conferences\AMS2013\DNB_06062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1600200"/>
            <a:ext cx="674507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Allegheny River fog event</a:t>
            </a:r>
            <a:endParaRPr lang="en-US" dirty="0"/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8207" y="4585900"/>
            <a:ext cx="1325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Fog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276600" y="4267200"/>
            <a:ext cx="533400" cy="4572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21</a:t>
            </a:fld>
            <a:endParaRPr lang="en-US">
              <a:solidFill>
                <a:srgbClr val="898989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191000" y="3505201"/>
            <a:ext cx="2895600" cy="121919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43200" y="3003322"/>
            <a:ext cx="132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Buffalo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3363" y="2895600"/>
            <a:ext cx="132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00B0F0"/>
                </a:solidFill>
              </a:rPr>
              <a:t>Finger Lakes</a:t>
            </a:r>
            <a:endParaRPr lang="en-US" sz="800" dirty="0">
              <a:solidFill>
                <a:srgbClr val="00B0F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3800" y="2514600"/>
            <a:ext cx="132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Rochester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66031" y="2406878"/>
            <a:ext cx="132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Syracuse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3010" y="1760146"/>
            <a:ext cx="132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Toronto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11169" y="5410200"/>
            <a:ext cx="1325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92D050"/>
                </a:solidFill>
              </a:rPr>
              <a:t>Clouds</a:t>
            </a:r>
            <a:endParaRPr lang="en-US" sz="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0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wstraka\Desktop\Lake Victoria\DNB_0501_23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1" y="1371600"/>
            <a:ext cx="6745078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VIIRS DNB / 11um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2308Z, 5/1/2012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2811372" y="1858089"/>
            <a:ext cx="106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000" dirty="0" smtClean="0">
                <a:solidFill>
                  <a:srgbClr val="FF6600"/>
                </a:solidFill>
              </a:rPr>
              <a:t>Lightning “streaks”</a:t>
            </a:r>
            <a:endParaRPr lang="en-US" sz="1000" dirty="0">
              <a:solidFill>
                <a:srgbClr val="FF66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286001" y="2104310"/>
            <a:ext cx="725894" cy="41029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209801" y="1734979"/>
            <a:ext cx="802094" cy="24622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10849" y="2227421"/>
            <a:ext cx="401046" cy="51577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4347665" y="2635478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Kampala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943600" y="3352800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Nairobi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6781800" y="4648200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bg1"/>
                </a:solidFill>
              </a:rPr>
              <a:t>Mombasa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4699405" y="3568244"/>
            <a:ext cx="152400" cy="13507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1447800" y="6400800"/>
            <a:ext cx="152400" cy="13507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1470963" y="6360616"/>
            <a:ext cx="1066800" cy="21544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800" dirty="0" smtClean="0">
                <a:solidFill>
                  <a:schemeClr val="tx1"/>
                </a:solidFill>
              </a:rPr>
              <a:t>Lake Victoria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14" name="Picture 2" descr="C:\Users\wstraka\Desktop\Lake Victoria\I05_0501_230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62" y="1371600"/>
            <a:ext cx="6745077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22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9713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3600" b="1" dirty="0">
                <a:solidFill>
                  <a:srgbClr val="FFFF00"/>
                </a:solidFill>
                <a:latin typeface="Times New Roman"/>
                <a:ea typeface="+mj-ea"/>
                <a:cs typeface="Times New Roman"/>
              </a:rPr>
              <a:t>What is McIDAS-V</a:t>
            </a:r>
          </a:p>
        </p:txBody>
      </p:sp>
      <p:sp>
        <p:nvSpPr>
          <p:cNvPr id="33794" name="Rectangle 16"/>
          <p:cNvSpPr>
            <a:spLocks noGrp="1" noChangeArrowheads="1"/>
          </p:cNvSpPr>
          <p:nvPr>
            <p:ph idx="1"/>
          </p:nvPr>
        </p:nvSpPr>
        <p:spPr>
          <a:xfrm>
            <a:off x="457200" y="2179637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Integration of Geophysical Data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Remote and Local Data Access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Powerful Analysis Tools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3D Visualization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Times New Roman" charset="0"/>
                <a:ea typeface="MS PGothic" charset="0"/>
              </a:rPr>
              <a:t>Ease of Re-projection</a:t>
            </a: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-115887" y="14579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 err="1">
                <a:latin typeface="Times New Roman" charset="0"/>
                <a:ea typeface="ＭＳ Ｐゴシック" charset="0"/>
                <a:cs typeface="Lucida Sans Unicode" charset="0"/>
              </a:rPr>
              <a:t>McIDAS</a:t>
            </a:r>
            <a:r>
              <a:rPr lang="en-GB" sz="2800" b="1" dirty="0">
                <a:latin typeface="Times New Roman" charset="0"/>
                <a:ea typeface="ＭＳ Ｐゴシック" charset="0"/>
                <a:cs typeface="Lucida Sans Unicode" charset="0"/>
              </a:rPr>
              <a:t>-X </a:t>
            </a:r>
            <a:r>
              <a:rPr lang="en-GB" sz="2800" b="1" dirty="0">
                <a:latin typeface="Times New Roman" charset="0"/>
                <a:ea typeface="ＭＳ Ｐゴシック" charset="0"/>
                <a:cs typeface="Lucida Sans Unicode" charset="0"/>
                <a:sym typeface="Wingdings" charset="0"/>
              </a:rPr>
              <a:t> </a:t>
            </a:r>
            <a:r>
              <a:rPr lang="en-GB" sz="2800" b="1" dirty="0" err="1">
                <a:latin typeface="Times New Roman" charset="0"/>
                <a:ea typeface="ＭＳ Ｐゴシック" charset="0"/>
                <a:cs typeface="Lucida Sans Unicode" charset="0"/>
              </a:rPr>
              <a:t>VisAD</a:t>
            </a:r>
            <a:r>
              <a:rPr lang="en-GB" sz="2800" b="1" dirty="0">
                <a:latin typeface="Times New Roman" charset="0"/>
                <a:ea typeface="ＭＳ Ｐゴシック" charset="0"/>
                <a:cs typeface="Lucida Sans Unicode" charset="0"/>
              </a:rPr>
              <a:t> + IDV + HYDRA = </a:t>
            </a:r>
            <a:r>
              <a:rPr lang="en-GB" sz="2800" b="1" u="sng" dirty="0" err="1">
                <a:solidFill>
                  <a:srgbClr val="FF0000"/>
                </a:solidFill>
                <a:latin typeface="Times New Roman" charset="0"/>
                <a:ea typeface="ＭＳ Ｐゴシック" charset="0"/>
                <a:cs typeface="Lucida Sans Unicode" charset="0"/>
              </a:rPr>
              <a:t>McIDAS</a:t>
            </a:r>
            <a:r>
              <a:rPr lang="en-GB" sz="2800" b="1" u="sng" dirty="0">
                <a:solidFill>
                  <a:srgbClr val="FF0000"/>
                </a:solidFill>
                <a:latin typeface="Times New Roman" charset="0"/>
                <a:ea typeface="ＭＳ Ｐゴシック" charset="0"/>
                <a:cs typeface="Lucida Sans Unicode" charset="0"/>
              </a:rPr>
              <a:t>-V</a:t>
            </a:r>
            <a:endParaRPr lang="en-US" sz="2800" b="1" u="sng" dirty="0">
              <a:solidFill>
                <a:srgbClr val="FF0000"/>
              </a:solidFill>
              <a:latin typeface="Times New Roman" charset="0"/>
              <a:ea typeface="ＭＳ Ｐゴシック" charset="0"/>
              <a:cs typeface="Lucida Sans Unicode" charset="0"/>
            </a:endParaRPr>
          </a:p>
        </p:txBody>
      </p:sp>
      <p:pic>
        <p:nvPicPr>
          <p:cNvPr id="7174" name="Picture 3" descr="MODIS_06_04_calipsoTAB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505200"/>
            <a:ext cx="45227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468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Key Aspects of </a:t>
            </a:r>
            <a:r>
              <a:rPr lang="en-GB" dirty="0" err="1">
                <a:solidFill>
                  <a:srgbClr val="FFFF00"/>
                </a:solidFill>
                <a:latin typeface="Times New Roman" pitchFamily="18" charset="0"/>
              </a:rPr>
              <a:t>McIDAS</a:t>
            </a:r>
            <a:r>
              <a:rPr lang="en-GB" dirty="0">
                <a:solidFill>
                  <a:srgbClr val="FFFF00"/>
                </a:solidFill>
                <a:latin typeface="Times New Roman" pitchFamily="18" charset="0"/>
              </a:rPr>
              <a:t>-V</a:t>
            </a:r>
          </a:p>
        </p:txBody>
      </p:sp>
      <p:sp>
        <p:nvSpPr>
          <p:cNvPr id="3584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85000" lnSpcReduction="10000"/>
          </a:bodyPr>
          <a:lstStyle/>
          <a:p>
            <a:pPr marL="457200" lvl="1" indent="0" eaLnBrk="1" hangingPunct="1">
              <a:lnSpc>
                <a:spcPct val="80000"/>
              </a:lnSpc>
              <a:buNone/>
            </a:pPr>
            <a:endParaRPr lang="en-GB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Built on top an extensible framework for adapting new sources of data (format and type, local or remote), user interface components and for creating novel displays and analysis techniques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Developed in the Java programming language – object oriented, write once run anywhere, very portable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Persistence mechanism (bundles) for saving and sharing interesting displays/analysis with other </a:t>
            </a:r>
            <a:r>
              <a:rPr lang="en-US" sz="2400" b="1" dirty="0" err="1" smtClean="0">
                <a:latin typeface="Times New Roman" pitchFamily="18" charset="0"/>
              </a:rPr>
              <a:t>McIDAS</a:t>
            </a:r>
            <a:r>
              <a:rPr lang="en-US" sz="2400" b="1" dirty="0" smtClean="0">
                <a:latin typeface="Times New Roman" pitchFamily="18" charset="0"/>
              </a:rPr>
              <a:t>-V users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Python based user defined computation</a:t>
            </a:r>
          </a:p>
          <a:p>
            <a:pPr>
              <a:lnSpc>
                <a:spcPct val="90000"/>
              </a:lnSpc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Open source, freely available, community driven software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Is able to easily read in and manipulate NPP with out any special readers</a:t>
            </a:r>
          </a:p>
          <a:p>
            <a:pPr>
              <a:lnSpc>
                <a:spcPct val="90000"/>
              </a:lnSpc>
            </a:pPr>
            <a:endParaRPr lang="en-US" sz="2400" b="1" dirty="0" smtClean="0">
              <a:solidFill>
                <a:srgbClr val="CCFFCC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CCFFCC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400" b="1" dirty="0" smtClean="0">
              <a:solidFill>
                <a:srgbClr val="CCFFCC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400" b="1" dirty="0" smtClean="0">
              <a:solidFill>
                <a:srgbClr val="CCFFCC"/>
              </a:solidFill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3441464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Suomi NPP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S-NPP </a:t>
            </a:r>
            <a:r>
              <a:rPr lang="en-US" dirty="0"/>
              <a:t>observes the Earth’s surface twice every 24-hour day, once </a:t>
            </a:r>
            <a:r>
              <a:rPr lang="en-US" dirty="0" smtClean="0"/>
              <a:t>in daylight </a:t>
            </a:r>
            <a:r>
              <a:rPr lang="en-US" dirty="0"/>
              <a:t>and once at night. </a:t>
            </a:r>
            <a:endParaRPr lang="en-US" dirty="0" smtClean="0"/>
          </a:p>
          <a:p>
            <a:r>
              <a:rPr lang="en-US" dirty="0" smtClean="0"/>
              <a:t>It has 5 instruments which retrieve data regarding the atmosphere, land and ocean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VIIRS</a:t>
            </a:r>
          </a:p>
          <a:p>
            <a:pPr lvl="1"/>
            <a:r>
              <a:rPr lang="en-US" dirty="0" smtClean="0"/>
              <a:t>CERES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CrIS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ATMS</a:t>
            </a:r>
          </a:p>
          <a:p>
            <a:pPr lvl="1"/>
            <a:r>
              <a:rPr lang="en-US" dirty="0" smtClean="0"/>
              <a:t>OMPS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5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5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189339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Advanced Technology Microwave Sounder</a:t>
            </a:r>
            <a:br>
              <a:rPr lang="en-US" dirty="0"/>
            </a:br>
            <a:r>
              <a:rPr lang="en-US" dirty="0" smtClean="0"/>
              <a:t>(ATMS)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22 </a:t>
            </a:r>
            <a:r>
              <a:rPr lang="en-US" sz="2000" dirty="0" smtClean="0"/>
              <a:t>microwave channels, combining all </a:t>
            </a:r>
            <a:r>
              <a:rPr lang="en-US" sz="2000" dirty="0"/>
              <a:t>the channels of the preceding AMSU-A1, AMSU-A2, and AMSU-B sensors into a single </a:t>
            </a:r>
            <a:r>
              <a:rPr lang="en-US" sz="2000" dirty="0" smtClean="0"/>
              <a:t>package</a:t>
            </a:r>
          </a:p>
          <a:p>
            <a:r>
              <a:rPr lang="en-US" sz="2000" dirty="0" smtClean="0"/>
              <a:t>Provides </a:t>
            </a:r>
            <a:r>
              <a:rPr lang="en-US" sz="2000" dirty="0"/>
              <a:t>sounding observations needed to retrieve profiles of atmospheric temperature and moisture for </a:t>
            </a:r>
            <a:r>
              <a:rPr lang="en-US" sz="2000" dirty="0" smtClean="0"/>
              <a:t>forecasting models and continuity for </a:t>
            </a:r>
            <a:r>
              <a:rPr lang="en-US" sz="2000" dirty="0"/>
              <a:t>climate monitoring purposes</a:t>
            </a:r>
            <a:r>
              <a:rPr lang="en-US" sz="1800" dirty="0"/>
              <a:t>.</a:t>
            </a:r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6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6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2" name="Picture 2" descr="\\beans\users$\wstraka\Data\Desktop\Conferences\EUMETSAT2013\William_ATMS_EUMETSA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48" y="2895600"/>
            <a:ext cx="5784104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4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Cross-track Infrared Sounder</a:t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dirty="0" err="1" smtClean="0"/>
              <a:t>CrIS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1,305 </a:t>
            </a:r>
            <a:r>
              <a:rPr lang="en-US" sz="2400" dirty="0"/>
              <a:t>infrared spectral </a:t>
            </a:r>
            <a:r>
              <a:rPr lang="en-US" sz="2400" dirty="0" smtClean="0"/>
              <a:t>channels</a:t>
            </a:r>
          </a:p>
          <a:p>
            <a:r>
              <a:rPr lang="en-US" sz="2400" dirty="0" smtClean="0"/>
              <a:t>Designed </a:t>
            </a:r>
            <a:r>
              <a:rPr lang="en-US" sz="2400" dirty="0"/>
              <a:t>to provide high vertical resolution information on the atmosphere's </a:t>
            </a:r>
            <a:r>
              <a:rPr lang="en-US" sz="2400" dirty="0" smtClean="0"/>
              <a:t>structure </a:t>
            </a:r>
            <a:r>
              <a:rPr lang="en-US" sz="2400" dirty="0"/>
              <a:t>of temperature and water vapor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7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7</a:t>
            </a:fld>
            <a:endParaRPr lang="en-US">
              <a:solidFill>
                <a:srgbClr val="898989"/>
              </a:solidFill>
            </a:endParaRPr>
          </a:p>
        </p:txBody>
      </p:sp>
      <p:pic>
        <p:nvPicPr>
          <p:cNvPr id="1026" name="Picture 2" descr="\\beans\users$\wstraka\Data\Desktop\Conferences\AMS2013\CrIS_092712_0933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2" y="3032427"/>
            <a:ext cx="5188636" cy="35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49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Visible Infrared Imaging Radiometer </a:t>
            </a:r>
            <a:r>
              <a:rPr lang="en-US" dirty="0" smtClean="0"/>
              <a:t>Suite (VIIRS)</a:t>
            </a:r>
            <a:endParaRPr lang="en-US" dirty="0"/>
          </a:p>
        </p:txBody>
      </p:sp>
      <p:sp>
        <p:nvSpPr>
          <p:cNvPr id="451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Has 22 </a:t>
            </a:r>
            <a:r>
              <a:rPr lang="en-US" dirty="0"/>
              <a:t>channels </a:t>
            </a:r>
            <a:r>
              <a:rPr lang="en-US" dirty="0" smtClean="0"/>
              <a:t>at three different resolutions</a:t>
            </a:r>
          </a:p>
          <a:p>
            <a:pPr lvl="1"/>
            <a:r>
              <a:rPr lang="en-US" dirty="0" smtClean="0"/>
              <a:t>16 Moderate Band (M-Band) channels (~</a:t>
            </a:r>
            <a:r>
              <a:rPr lang="en-US" dirty="0"/>
              <a:t>750 m at nadir) </a:t>
            </a:r>
            <a:endParaRPr lang="en-US" dirty="0" smtClean="0"/>
          </a:p>
          <a:p>
            <a:pPr lvl="1"/>
            <a:r>
              <a:rPr lang="en-US" dirty="0" smtClean="0"/>
              <a:t>5 high </a:t>
            </a:r>
            <a:r>
              <a:rPr lang="en-US" dirty="0"/>
              <a:t>resolution </a:t>
            </a:r>
            <a:r>
              <a:rPr lang="en-US" dirty="0" smtClean="0"/>
              <a:t>(I-Band) channels </a:t>
            </a:r>
            <a:r>
              <a:rPr lang="en-US" dirty="0"/>
              <a:t>(~</a:t>
            </a:r>
            <a:r>
              <a:rPr lang="en-US" dirty="0" smtClean="0"/>
              <a:t>375 m at nadir)</a:t>
            </a:r>
          </a:p>
          <a:p>
            <a:pPr lvl="1"/>
            <a:r>
              <a:rPr lang="en-US" dirty="0" smtClean="0"/>
              <a:t>Day Night Band (~750 m at nadir)</a:t>
            </a:r>
          </a:p>
          <a:p>
            <a:r>
              <a:rPr lang="en-US" dirty="0" smtClean="0"/>
              <a:t>M and I band data encompass </a:t>
            </a:r>
            <a:r>
              <a:rPr lang="en-US" dirty="0"/>
              <a:t>data from 412 nm to 12 </a:t>
            </a:r>
            <a:r>
              <a:rPr lang="el-GR" dirty="0"/>
              <a:t>μ</a:t>
            </a:r>
            <a:r>
              <a:rPr lang="en-US" dirty="0" smtClean="0"/>
              <a:t>m</a:t>
            </a:r>
          </a:p>
          <a:p>
            <a:r>
              <a:rPr lang="en-US" dirty="0" smtClean="0"/>
              <a:t>Used to produce Level 2 products</a:t>
            </a:r>
            <a:endParaRPr lang="en-US" dirty="0"/>
          </a:p>
        </p:txBody>
      </p:sp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8DC1F5F-2EA8-47D3-B295-CAC444BEC76E}" type="slidenum">
              <a:rPr lang="en-US" smtClean="0">
                <a:solidFill>
                  <a:srgbClr val="FFFF00"/>
                </a:solidFill>
                <a:latin typeface="Times New Roman" pitchFamily="18" charset="0"/>
              </a:rPr>
              <a:pPr/>
              <a:t>8</a:t>
            </a:fld>
            <a:endParaRPr 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8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407374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Night Band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5145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DNB measures visible radiances from both the Earth and atmosphere</a:t>
            </a:r>
          </a:p>
          <a:p>
            <a:endParaRPr lang="en-US" dirty="0" smtClean="0"/>
          </a:p>
          <a:p>
            <a:r>
              <a:rPr lang="en-US" dirty="0" smtClean="0"/>
              <a:t>Wavelength of 0.7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m, 742m x 742m pixel size</a:t>
            </a:r>
          </a:p>
          <a:p>
            <a:endParaRPr lang="en-US" dirty="0" smtClean="0"/>
          </a:p>
          <a:p>
            <a:r>
              <a:rPr lang="en-US" dirty="0" smtClean="0"/>
              <a:t>Receives visible data from via reflection and emission sources (natural and anthropogenic )</a:t>
            </a:r>
          </a:p>
          <a:p>
            <a:endParaRPr lang="en-US" dirty="0"/>
          </a:p>
          <a:p>
            <a:r>
              <a:rPr lang="en-US" dirty="0" smtClean="0"/>
              <a:t>Stray light fix implemented August 21, 2013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CC5272-6D44-45FA-B5C2-D271C6481E8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33800"/>
            <a:ext cx="5638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6276201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Figure 1 from Lee et al (2005)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C2A8C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5601B563-A57B-4CF9-A0A2-BBD93888FE68}" type="slidenum">
              <a:rPr lang="en-US">
                <a:solidFill>
                  <a:srgbClr val="898989"/>
                </a:solidFill>
              </a:rPr>
              <a:pPr algn="r"/>
              <a:t>9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0" name="Footer Placeholder 3"/>
          <p:cNvSpPr txBox="1">
            <a:spLocks/>
          </p:cNvSpPr>
          <p:nvPr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800" b="1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0C2A8C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/>
              <a:t>2013 EUMETSAT Meteorological Satellite Conference</a:t>
            </a:r>
          </a:p>
          <a:p>
            <a:r>
              <a:rPr lang="en-US" dirty="0"/>
              <a:t>16-20 September 2013, Vienna, Austria</a:t>
            </a:r>
          </a:p>
        </p:txBody>
      </p:sp>
    </p:spTree>
    <p:extLst>
      <p:ext uri="{BB962C8B-B14F-4D97-AF65-F5344CB8AC3E}">
        <p14:creationId xmlns:p14="http://schemas.microsoft.com/office/powerpoint/2010/main" val="35323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838</Words>
  <Application>Microsoft Office PowerPoint</Application>
  <PresentationFormat>On-screen Show (4:3)</PresentationFormat>
  <Paragraphs>175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1_Office Theme</vt:lpstr>
      <vt:lpstr>2_NOAA</vt:lpstr>
      <vt:lpstr>McIDAS-V, visualization and data analysis for Suomi National Polar-orbiting Partnership</vt:lpstr>
      <vt:lpstr>Outline</vt:lpstr>
      <vt:lpstr>What is McIDAS-V</vt:lpstr>
      <vt:lpstr>Key Aspects of McIDAS-V</vt:lpstr>
      <vt:lpstr>Suomi NPP</vt:lpstr>
      <vt:lpstr>Advanced Technology Microwave Sounder (ATMS)</vt:lpstr>
      <vt:lpstr>Cross-track Infrared Sounder (CrIS)</vt:lpstr>
      <vt:lpstr>Visible Infrared Imaging Radiometer Suite (VIIRS)</vt:lpstr>
      <vt:lpstr>Day Night Band</vt:lpstr>
      <vt:lpstr>Tongariro (New Zealand) August 6, 2012 – 1252Z</vt:lpstr>
      <vt:lpstr>VIIRS (11, 3.9mm and DNB) 0733Z, July 15, 2012</vt:lpstr>
      <vt:lpstr>VIIRS Channel Differencing DNB Stray light example</vt:lpstr>
      <vt:lpstr>VIIRS SDR Ancillary data </vt:lpstr>
      <vt:lpstr>Visible Infrared Imaging Radiometer Suite (VIIRS) EDR</vt:lpstr>
      <vt:lpstr>VIIRS DNB, Surface temperature 2236Z, 09/29/2012</vt:lpstr>
      <vt:lpstr>Product EDR Variable selection</vt:lpstr>
      <vt:lpstr>Product EDR Data Probe</vt:lpstr>
      <vt:lpstr>Imagery EDRs</vt:lpstr>
      <vt:lpstr>Conclusions</vt:lpstr>
      <vt:lpstr>PowerPoint Presentation</vt:lpstr>
      <vt:lpstr>Allegheny River fog event</vt:lpstr>
      <vt:lpstr>VIIRS DNB / 11um 2308Z, 5/1/2012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McIDAS-V, visualization and data analysis for Suomi National Polar-orbiting Partnership</dc:title>
  <dc:creator>Hillger, Don</dc:creator>
  <cp:lastModifiedBy>Don Hillger</cp:lastModifiedBy>
  <cp:revision>1</cp:revision>
  <dcterms:modified xsi:type="dcterms:W3CDTF">2013-09-12T23:26:40Z</dcterms:modified>
</cp:coreProperties>
</file>